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3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8133-7B7A-4013-B28C-A3A7D5B100D2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BB268-690E-4B28-921A-20D688918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1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2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2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2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88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2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6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2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0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77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3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716D-1A2B-401F-962F-D7E194368535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D76BD-30A5-4B33-8152-E6E0DA634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98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28" y="1276761"/>
            <a:ext cx="934570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Верещагин Виталий  </a:t>
            </a:r>
            <a:r>
              <a:rPr lang="ru-RU" dirty="0">
                <a:solidFill>
                  <a:srgbClr val="002060"/>
                </a:solidFill>
              </a:rPr>
              <a:t>- Руководитель по продажам когнитивных решений </a:t>
            </a:r>
            <a:r>
              <a:rPr lang="ru-RU" dirty="0" smtClean="0">
                <a:solidFill>
                  <a:srgbClr val="002060"/>
                </a:solidFill>
              </a:rPr>
              <a:t>IBM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Вахмянин Иван  </a:t>
            </a:r>
            <a:r>
              <a:rPr lang="ru-RU" dirty="0">
                <a:solidFill>
                  <a:srgbClr val="002060"/>
                </a:solidFill>
              </a:rPr>
              <a:t>– Руководитель компании </a:t>
            </a:r>
            <a:r>
              <a:rPr lang="es-ES" dirty="0">
                <a:solidFill>
                  <a:srgbClr val="002060"/>
                </a:solidFill>
              </a:rPr>
              <a:t>Visiology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Егоров Вадим – </a:t>
            </a:r>
            <a:r>
              <a:rPr lang="ru-RU" dirty="0">
                <a:solidFill>
                  <a:srgbClr val="002060"/>
                </a:solidFill>
              </a:rPr>
              <a:t>Сбербанк страхование, директор </a:t>
            </a:r>
            <a:r>
              <a:rPr lang="ru-RU" dirty="0" smtClean="0">
                <a:solidFill>
                  <a:srgbClr val="002060"/>
                </a:solidFill>
              </a:rPr>
              <a:t>ИТ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Корольков 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Михаил - </a:t>
            </a:r>
            <a:r>
              <a:rPr lang="ru-RU" dirty="0">
                <a:solidFill>
                  <a:srgbClr val="002060"/>
                </a:solidFill>
              </a:rPr>
              <a:t>Руководитель направления стратегического развития ИТ. </a:t>
            </a:r>
            <a:r>
              <a:rPr lang="ru-RU" dirty="0" err="1">
                <a:solidFill>
                  <a:srgbClr val="002060"/>
                </a:solidFill>
              </a:rPr>
              <a:t>Газпромнефть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Шмид </a:t>
            </a:r>
            <a:r>
              <a:rPr lang="ru-RU" dirty="0">
                <a:solidFill>
                  <a:srgbClr val="002060"/>
                </a:solidFill>
              </a:rPr>
              <a:t>Александр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 ЕС-лизинг, Председатель правления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95486"/>
            <a:ext cx="631602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Как заставить работать </a:t>
            </a:r>
            <a:r>
              <a:rPr lang="ru-RU" sz="3600" dirty="0" smtClean="0">
                <a:solidFill>
                  <a:srgbClr val="002060"/>
                </a:solidFill>
              </a:rPr>
              <a:t>данные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Начало секции в 17.00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9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ata Science Multidisciplina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52" r="1875" b="-2147"/>
          <a:stretch/>
        </p:blipFill>
        <p:spPr>
          <a:xfrm>
            <a:off x="5100420" y="555526"/>
            <a:ext cx="3970879" cy="36611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705"/>
            <a:ext cx="410452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002060"/>
                </a:solidFill>
              </a:rPr>
              <a:t>Big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Data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– одна из самых быстрорастущих сфер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ru-RU" dirty="0">
                <a:solidFill>
                  <a:srgbClr val="002060"/>
                </a:solidFill>
              </a:rPr>
              <a:t>информационных технологий.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3771" y="1059582"/>
            <a:ext cx="477689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</a:rPr>
              <a:t>Объем рынка технологий и услуг в сфере больших данных будет ежегодно расти примерно на </a:t>
            </a:r>
            <a:r>
              <a:rPr lang="ru-RU" sz="1200" dirty="0">
                <a:solidFill>
                  <a:srgbClr val="FF0000"/>
                </a:solidFill>
              </a:rPr>
              <a:t>26,4% </a:t>
            </a:r>
            <a:r>
              <a:rPr lang="en-US" sz="1200" dirty="0">
                <a:solidFill>
                  <a:srgbClr val="000090"/>
                </a:solidFill>
              </a:rPr>
              <a:t/>
            </a:r>
            <a:br>
              <a:rPr lang="en-US" sz="1200" dirty="0">
                <a:solidFill>
                  <a:srgbClr val="00009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и к 2018 г. достигнет $41,5 млрд</a:t>
            </a:r>
            <a:r>
              <a:rPr lang="en-US" sz="1200" dirty="0">
                <a:solidFill>
                  <a:srgbClr val="002060"/>
                </a:solidFill>
              </a:rPr>
              <a:t> (IDC)</a:t>
            </a:r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>
              <a:solidFill>
                <a:srgbClr val="000090"/>
              </a:solidFill>
            </a:endParaRPr>
          </a:p>
          <a:p>
            <a:r>
              <a:rPr lang="ru-RU" sz="1200" dirty="0">
                <a:solidFill>
                  <a:srgbClr val="FF0000"/>
                </a:solidFill>
              </a:rPr>
              <a:t>Э</a:t>
            </a:r>
            <a:r>
              <a:rPr lang="en-US" sz="1200" dirty="0" err="1">
                <a:solidFill>
                  <a:srgbClr val="FF0000"/>
                </a:solidFill>
              </a:rPr>
              <a:t>тот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сегмент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будет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расти</a:t>
            </a:r>
            <a:r>
              <a:rPr lang="en-US" sz="1200" dirty="0">
                <a:solidFill>
                  <a:srgbClr val="FF0000"/>
                </a:solidFill>
              </a:rPr>
              <a:t> в 6 </a:t>
            </a:r>
            <a:r>
              <a:rPr lang="en-US" sz="1200" dirty="0" err="1">
                <a:solidFill>
                  <a:srgbClr val="FF0000"/>
                </a:solidFill>
              </a:rPr>
              <a:t>раз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быстрее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всего</a:t>
            </a:r>
            <a:r>
              <a:rPr lang="en-US" sz="1200" dirty="0">
                <a:solidFill>
                  <a:srgbClr val="FF0000"/>
                </a:solidFill>
              </a:rPr>
              <a:t> ИТ-</a:t>
            </a:r>
            <a:r>
              <a:rPr lang="en-US" sz="1200" dirty="0" err="1">
                <a:solidFill>
                  <a:srgbClr val="FF0000"/>
                </a:solidFill>
              </a:rPr>
              <a:t>рынка</a:t>
            </a:r>
            <a:endParaRPr lang="ru-RU" sz="1200" dirty="0">
              <a:solidFill>
                <a:srgbClr val="FF0000"/>
              </a:solidFill>
            </a:endParaRPr>
          </a:p>
          <a:p>
            <a:endParaRPr lang="ru-RU" sz="1200" dirty="0"/>
          </a:p>
          <a:p>
            <a:r>
              <a:rPr lang="ru-RU" sz="1200" dirty="0">
                <a:solidFill>
                  <a:srgbClr val="002060"/>
                </a:solidFill>
              </a:rPr>
              <a:t>Эта новая область ИТ технологий станет и новой областью экономик, превосходящих по своей значимости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нефтегазовый сектор. С тем отличием, что "сырьем" для переработки здесь будут не нефть и газ, а огромный и быстрорастущий объем мировых данных с необходимостью создания "заводов" по переработке "сырья" </a:t>
            </a:r>
          </a:p>
          <a:p>
            <a:r>
              <a:rPr lang="ru-RU" sz="1200" dirty="0" err="1">
                <a:solidFill>
                  <a:srgbClr val="002060"/>
                </a:solidFill>
              </a:rPr>
              <a:t>McKinsey</a:t>
            </a:r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>
              <a:solidFill>
                <a:srgbClr val="000090"/>
              </a:solidFill>
            </a:endParaRPr>
          </a:p>
          <a:p>
            <a:r>
              <a:rPr lang="ru-RU" sz="1200" dirty="0">
                <a:solidFill>
                  <a:srgbClr val="FF0000"/>
                </a:solidFill>
              </a:rPr>
              <a:t>Сегмент визуальных инструментов анализа данных будет расти в 2,5 раза быстрее, чем остальная часть рынка средств бизнес-анализа</a:t>
            </a:r>
            <a:r>
              <a:rPr lang="ru-RU" sz="1200" dirty="0">
                <a:solidFill>
                  <a:srgbClr val="000090"/>
                </a:solidFill>
              </a:rPr>
              <a:t>. К </a:t>
            </a:r>
            <a:r>
              <a:rPr lang="ru-RU" sz="1200" dirty="0">
                <a:solidFill>
                  <a:srgbClr val="002060"/>
                </a:solidFill>
              </a:rPr>
              <a:t>2018 году инвестиции в системы визуализации данных, удобные для самостоятельного применения всеми пользователями, станут обязательными для всех предприятий. (</a:t>
            </a:r>
            <a:r>
              <a:rPr lang="en-US" sz="1200" dirty="0">
                <a:solidFill>
                  <a:srgbClr val="002060"/>
                </a:solidFill>
              </a:rPr>
              <a:t>TADVISER)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7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097" y="691116"/>
            <a:ext cx="82525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Вопросы для обсуждения на секции: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Области, в которых эффективно делать проекты с использованием Б</a:t>
            </a:r>
            <a:r>
              <a:rPr lang="ru-RU" dirty="0" smtClean="0">
                <a:solidFill>
                  <a:srgbClr val="002060"/>
                </a:solidFill>
              </a:rPr>
              <a:t>ольших данных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Конкретные </a:t>
            </a:r>
            <a:r>
              <a:rPr lang="ru-RU" dirty="0" smtClean="0">
                <a:solidFill>
                  <a:srgbClr val="002060"/>
                </a:solidFill>
              </a:rPr>
              <a:t>кейсы,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Подход к реализации проектов с использованием Больших данных. Специфика.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Как </a:t>
            </a:r>
            <a:r>
              <a:rPr lang="ru-RU" dirty="0">
                <a:solidFill>
                  <a:srgbClr val="002060"/>
                </a:solidFill>
              </a:rPr>
              <a:t>оценить эффективность от внедрения  проекта 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Импортоопережение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Какая команда должна делать такие </a:t>
            </a:r>
            <a:r>
              <a:rPr lang="ru-RU" dirty="0" smtClean="0">
                <a:solidFill>
                  <a:srgbClr val="002060"/>
                </a:solidFill>
              </a:rPr>
              <a:t>проекты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Как и где подготовить специалистов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100</Words>
  <Application>Microsoft Office PowerPoint</Application>
  <PresentationFormat>Экран (16:9)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Беликов Денис Александрович</dc:creator>
  <cp:lastModifiedBy>Я Дмитрий</cp:lastModifiedBy>
  <cp:revision>9</cp:revision>
  <dcterms:created xsi:type="dcterms:W3CDTF">2016-09-26T08:53:20Z</dcterms:created>
  <dcterms:modified xsi:type="dcterms:W3CDTF">2016-09-26T13:50:15Z</dcterms:modified>
</cp:coreProperties>
</file>